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7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14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1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A88699-8AE9-4F08-8FC2-621008CF250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B40067-A0A7-454A-8FC4-562A3AC4F72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2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EC84-432A-6668-A736-676DC4530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2023-2026 Collective Bargaining Agreement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A9648-71EA-11E0-D6CF-E88E2FFE4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KCCD CCA Negotiation Update</a:t>
            </a:r>
          </a:p>
        </p:txBody>
      </p:sp>
    </p:spTree>
    <p:extLst>
      <p:ext uri="{BB962C8B-B14F-4D97-AF65-F5344CB8AC3E}">
        <p14:creationId xmlns:p14="http://schemas.microsoft.com/office/powerpoint/2010/main" val="304079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Seven—Evaluation, Security, and Seniority of Adjunct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7.E: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that Mode R Evaluations are only needed if a member is retiring during the year they will be evaluated. Corrects an oversight by removing the reference to the SLO narrative.</a:t>
            </a:r>
          </a:p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8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Eight—Faculty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“Types of Assignments” Chart: </a:t>
            </a: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8.B: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Updates language to differentiate between noncredit assignments that are funded differently.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Changes the assignment for LVN/RN/Psychiatric Technician Clinic to 15 base to reflect work load.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C: Same as A</a:t>
            </a:r>
            <a:endParaRPr lang="en-US" sz="3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Eight—Faculty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8.D.2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Rolls previously ratified MOU into current contract.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Eight—Faculty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Inmate Education Program: Article 8.Q.4.a: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Maintains the faculty member’s ability to opt-out for one semester while also allowing for college planning. Agrees to negotiate alternative assignments as needed. (Faculty can no longer opt out of teaching in prisons entirely after a certain time period.)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8.Q.4.b and c: Changes to reflect above language.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Eleven—Compensation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11.H.2 and I: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Removed to align with changes below.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11 Appendix D: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Increases adjunct and overload pay for next three years with an agreement to negotiate a formula as per article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Adds 25 and 40 base to LHE calculations.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Counselors and Librarian rates remain the same because they are paid hourly, not by LHE.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Eleven—Compensation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Non-Contract Services: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Ties compensation for driving time to minimum wage rather than a set rate.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Fourteen—Personnel Files and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Dispute Resolution Process: Article 14.C: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Establishes a process for faculty disputes when “collegial discussion and compromise” have failed. </a:t>
            </a:r>
            <a:r>
              <a:rPr lang="en-US" sz="36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Attempts 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resolve faculty disputes at the lowest level. (As an untested process, it may not be effective.)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One—Agreement, Recognition, and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1.A and 1.B: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Clarifies and updates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1.C.8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Increases reassign time for union work.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Two—Negotiations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2.C</a:t>
            </a: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Identifies items that need additional negotiation and an agreement to continue work in those areas.</a:t>
            </a: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Five—Faculty Area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of Chair: 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5.A.2: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Reflects actual process used in Chair elections.</a:t>
            </a:r>
            <a:endParaRPr lang="en-US" sz="3600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of Chair: Article 5.A.3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the process of replacing the Chair in the event of a vacancy.</a:t>
            </a: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9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Five—Faculty Area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Removal</a:t>
            </a: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Chair: 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5.B.1: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who is eligible to vote in Chair recall election.</a:t>
            </a:r>
            <a:endParaRPr lang="en-US" sz="3600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4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Five—Faculty Area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 Duties: 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5.D.2.e: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scheduling as a collaborative process between faculty and administration, including any late schedule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Chairs: Article 5.E.1 and 2: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Clarifies who can review Chairs and when the evaluations should be done.</a:t>
            </a: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9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Five—Faculty Area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Compensation: 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5.F.1.h: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Refers to an update in Article 11, Appendix 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Compensation: Article 5.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F.1.i</a:t>
            </a: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Clarifies language to reflect current practice for department reorganization.</a:t>
            </a: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Six—Evaluation and Tenure of Full-Time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6.F.4: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the team for Mode A faculty with split campus assignment (location information also added to Article 6.C.2.c.)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6.G.2: </a:t>
            </a:r>
            <a:r>
              <a:rPr lang="en-US" sz="3600" dirty="0">
                <a:latin typeface="Times New Roman" panose="02020603050405020304" pitchFamily="18" charset="0"/>
              </a:rPr>
              <a:t>Clarifies the team for Mode B faculty with split campus assignment (location information also added to Article 6.C.2.c.)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477F-42F5-E2E0-2EA6-43306CFA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Six—Evaluation and Tenure of Full-Time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8219-5F9A-58AB-2583-578A7282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3600" u="sng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6.I: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</a:rPr>
              <a:t>Clarifies that Mode R Evaluations are only needed if a member is retiring during the year they will be evaluated.</a:t>
            </a:r>
          </a:p>
          <a:p>
            <a:pPr marL="0" indent="0">
              <a:buNone/>
            </a:pP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</TotalTime>
  <Words>754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Retrospect</vt:lpstr>
      <vt:lpstr>2023-2026 Collective Bargaining Agreement</vt:lpstr>
      <vt:lpstr>Article One—Agreement, Recognition, and Rights</vt:lpstr>
      <vt:lpstr>Article Two—Negotiations</vt:lpstr>
      <vt:lpstr>Article Five—Faculty Area Chairs</vt:lpstr>
      <vt:lpstr>Article Five—Faculty Area Chairs</vt:lpstr>
      <vt:lpstr>Article Five—Faculty Area Chairs</vt:lpstr>
      <vt:lpstr>Article Five—Faculty Area Chairs</vt:lpstr>
      <vt:lpstr>Article Six—Evaluation and Tenure of Full-Time Faculty</vt:lpstr>
      <vt:lpstr>Article Six—Evaluation and Tenure of Full-Time Faculty</vt:lpstr>
      <vt:lpstr>Article Seven—Evaluation, Security, and Seniority of Adjunct Faculty</vt:lpstr>
      <vt:lpstr>Article Eight—Faculty Assignment</vt:lpstr>
      <vt:lpstr>Article Eight—Faculty Assignment</vt:lpstr>
      <vt:lpstr>Article Eight—Faculty Assignment</vt:lpstr>
      <vt:lpstr>Article Eleven—Compensation and Benefits</vt:lpstr>
      <vt:lpstr>Article Eleven—Compensation and Benefits</vt:lpstr>
      <vt:lpstr>Article Fourteen—Personnel Files and Complaints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2023-2026 Collective Bargaining Agreement</dc:title>
  <dc:creator>Prof. Tatum</dc:creator>
  <cp:lastModifiedBy>Prof. Tatum</cp:lastModifiedBy>
  <cp:revision>26</cp:revision>
  <dcterms:created xsi:type="dcterms:W3CDTF">2023-09-01T22:45:39Z</dcterms:created>
  <dcterms:modified xsi:type="dcterms:W3CDTF">2023-09-11T19:37:14Z</dcterms:modified>
</cp:coreProperties>
</file>