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66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66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EA7D7-2C59-4837-B847-BF81A59C6F1D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333C7-78A5-4492-8838-AD65C30ED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3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1567783-2C31-400C-B37A-29711E3925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E1B6A63-2001-40E0-9F77-44FD1FD76F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7783-2C31-400C-B37A-29711E3925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6A63-2001-40E0-9F77-44FD1FD76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7783-2C31-400C-B37A-29711E3925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6A63-2001-40E0-9F77-44FD1FD76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567783-2C31-400C-B37A-29711E3925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1B6A63-2001-40E0-9F77-44FD1FD76FA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1567783-2C31-400C-B37A-29711E3925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E1B6A63-2001-40E0-9F77-44FD1FD76F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7783-2C31-400C-B37A-29711E3925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6A63-2001-40E0-9F77-44FD1FD76FA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7783-2C31-400C-B37A-29711E3925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6A63-2001-40E0-9F77-44FD1FD76FA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567783-2C31-400C-B37A-29711E3925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1B6A63-2001-40E0-9F77-44FD1FD76F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7783-2C31-400C-B37A-29711E3925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6A63-2001-40E0-9F77-44FD1FD76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567783-2C31-400C-B37A-29711E3925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1B6A63-2001-40E0-9F77-44FD1FD76FA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567783-2C31-400C-B37A-29711E3925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1B6A63-2001-40E0-9F77-44FD1FD76FA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567783-2C31-400C-B37A-29711E3925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1B6A63-2001-40E0-9F77-44FD1FD76F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hawn.newsom@bakersfieldcollege.edu" TargetMode="External"/><Relationship Id="rId7" Type="http://schemas.openxmlformats.org/officeDocument/2006/relationships/hyperlink" Target="mailto:atatum@bakersfieldcollege.edu" TargetMode="External"/><Relationship Id="rId2" Type="http://schemas.openxmlformats.org/officeDocument/2006/relationships/hyperlink" Target="mailto:tracie.grimes@bakersfieldcollege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boyles@bakersfieldcollege.edu" TargetMode="External"/><Relationship Id="rId5" Type="http://schemas.openxmlformats.org/officeDocument/2006/relationships/hyperlink" Target="mailto:nmai@bakersfieldcollege.edu" TargetMode="External"/><Relationship Id="rId4" Type="http://schemas.openxmlformats.org/officeDocument/2006/relationships/hyperlink" Target="mailto:chparker@bakersfieldcollege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-prod-webteam-drupalfiles.s3-us-west-2.amazonaws.com/kccdedu/s3fs-public/PGA%20FT%20Faculty%20Evaluation%20Form%207-20-20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ccdcca.com/" TargetMode="External"/><Relationship Id="rId2" Type="http://schemas.openxmlformats.org/officeDocument/2006/relationships/hyperlink" Target="http://www.kccdcca.com/useful-form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Mode B Faculty Evaluations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Article 6, 2023-2026 Contract</a:t>
            </a:r>
          </a:p>
          <a:p>
            <a:r>
              <a:rPr lang="en-US" dirty="0"/>
              <a:t>Spring 2024</a:t>
            </a:r>
          </a:p>
        </p:txBody>
      </p:sp>
    </p:spTree>
    <p:extLst>
      <p:ext uri="{BB962C8B-B14F-4D97-AF65-F5344CB8AC3E}">
        <p14:creationId xmlns:p14="http://schemas.microsoft.com/office/powerpoint/2010/main" val="1387298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Questions? Contact a Rep!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Tracie Grimes: </a:t>
            </a:r>
            <a:r>
              <a:rPr lang="en-US" dirty="0">
                <a:effectLst/>
                <a:hlinkClick r:id="rId2"/>
              </a:rPr>
              <a:t>tracie.grimes@bakersfieldcollege.edu</a:t>
            </a:r>
            <a:r>
              <a:rPr lang="en-US" dirty="0">
                <a:effectLst/>
              </a:rPr>
              <a:t> </a:t>
            </a:r>
            <a:endParaRPr lang="en-US" dirty="0"/>
          </a:p>
          <a:p>
            <a:r>
              <a:rPr lang="en-US" dirty="0"/>
              <a:t>Shawn Newsom: </a:t>
            </a:r>
            <a:r>
              <a:rPr lang="en-US" dirty="0">
                <a:hlinkClick r:id="rId3"/>
              </a:rPr>
              <a:t>shawn.newsom@bakersfieldcollege.edu</a:t>
            </a:r>
            <a:endParaRPr lang="en-US" dirty="0"/>
          </a:p>
          <a:p>
            <a:r>
              <a:rPr lang="en-US" dirty="0"/>
              <a:t>Christian Parker: </a:t>
            </a:r>
            <a:r>
              <a:rPr lang="en-US" dirty="0">
                <a:hlinkClick r:id="rId4"/>
              </a:rPr>
              <a:t>chparker@bakersfieldcollege.edu</a:t>
            </a:r>
            <a:endParaRPr lang="en-US" dirty="0"/>
          </a:p>
          <a:p>
            <a:r>
              <a:rPr lang="en-US" dirty="0"/>
              <a:t>Nancy Mai: </a:t>
            </a:r>
            <a:r>
              <a:rPr lang="en-US" dirty="0">
                <a:effectLst/>
                <a:hlinkClick r:id="rId5"/>
              </a:rPr>
              <a:t>nmai@bakersfieldcollege.edu</a:t>
            </a:r>
            <a:endParaRPr lang="en-US" dirty="0"/>
          </a:p>
          <a:p>
            <a:r>
              <a:rPr lang="en-US" dirty="0"/>
              <a:t>Pam Boyles (Grievance): </a:t>
            </a:r>
            <a:r>
              <a:rPr lang="en-US" dirty="0">
                <a:hlinkClick r:id="rId6"/>
              </a:rPr>
              <a:t>pboyles@bakersfieldcollege.edu</a:t>
            </a:r>
            <a:endParaRPr lang="en-US" dirty="0"/>
          </a:p>
          <a:p>
            <a:r>
              <a:rPr lang="en-US" dirty="0"/>
              <a:t>Ann Tatum (Chair): </a:t>
            </a:r>
            <a:r>
              <a:rPr lang="en-US" dirty="0">
                <a:hlinkClick r:id="rId7"/>
              </a:rPr>
              <a:t>atatum@bakersfieldcollege.edu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5313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vs. Comprehensive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“Brief” evaluation is the default Mode B process. The team includes your dean and department chair only. There will be no classroom observations, but there will be student surveys.</a:t>
            </a:r>
          </a:p>
          <a:p>
            <a:r>
              <a:rPr lang="en-US" dirty="0"/>
              <a:t>A “Comprehensive” evaluation must be requested. This includes your dean, department chair, and a tenured faculty member of your choice. Classes will be observed and student surveys administered.</a:t>
            </a:r>
          </a:p>
        </p:txBody>
      </p:sp>
    </p:spTree>
    <p:extLst>
      <p:ext uri="{BB962C8B-B14F-4D97-AF65-F5344CB8AC3E}">
        <p14:creationId xmlns:p14="http://schemas.microsoft.com/office/powerpoint/2010/main" val="364031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Packet: Brief and Comprehensive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Faculty Professional Goals and Accomplishments (Form </a:t>
            </a:r>
            <a:r>
              <a:rPr lang="en-US" dirty="0">
                <a:hlinkClick r:id="rId2"/>
              </a:rPr>
              <a:t>PGA/FT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List of 3 goals and 3 achievements</a:t>
            </a:r>
          </a:p>
          <a:p>
            <a:r>
              <a:rPr lang="en-US" dirty="0"/>
              <a:t>Syllabi for all classes</a:t>
            </a:r>
          </a:p>
          <a:p>
            <a:r>
              <a:rPr lang="en-US" dirty="0"/>
              <a:t>Optional: Teaching and/or service philosophy</a:t>
            </a:r>
          </a:p>
          <a:p>
            <a:r>
              <a:rPr lang="en-US" dirty="0"/>
              <a:t>There will be a 20-minute meeting to review the packet and schedule classroom observations (comprehensive) and/or student surveys (suggested timeline for this meeting: weeks 3-5).</a:t>
            </a:r>
          </a:p>
        </p:txBody>
      </p:sp>
    </p:spTree>
    <p:extLst>
      <p:ext uri="{BB962C8B-B14F-4D97-AF65-F5344CB8AC3E}">
        <p14:creationId xmlns:p14="http://schemas.microsoft.com/office/powerpoint/2010/main" val="228448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90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Both Brief and Comprehensive evaluations will include the following:</a:t>
            </a:r>
          </a:p>
          <a:p>
            <a:pPr lvl="1"/>
            <a:r>
              <a:rPr lang="en-US" dirty="0"/>
              <a:t>Student Survey Summaries </a:t>
            </a:r>
          </a:p>
          <a:p>
            <a:pPr lvl="1"/>
            <a:r>
              <a:rPr lang="en-US" dirty="0"/>
              <a:t>Administrative Assessment Review </a:t>
            </a:r>
          </a:p>
          <a:p>
            <a:pPr lvl="1"/>
            <a:r>
              <a:rPr lang="en-US" dirty="0"/>
              <a:t>Evaluation Team Summary</a:t>
            </a:r>
          </a:p>
          <a:p>
            <a:r>
              <a:rPr lang="en-US" dirty="0"/>
              <a:t>Comprehensive evaluations will also include Materials Review and Classroom Observation forms.</a:t>
            </a:r>
          </a:p>
          <a:p>
            <a:r>
              <a:rPr lang="en-US" dirty="0"/>
              <a:t>Suggested Timeline:</a:t>
            </a:r>
          </a:p>
          <a:p>
            <a:pPr lvl="1"/>
            <a:r>
              <a:rPr lang="en-US" dirty="0"/>
              <a:t>Student surveys completed </a:t>
            </a:r>
            <a:r>
              <a:rPr lang="en-US"/>
              <a:t>weeks 7-9</a:t>
            </a:r>
            <a:endParaRPr lang="en-US" dirty="0"/>
          </a:p>
          <a:p>
            <a:pPr lvl="1"/>
            <a:r>
              <a:rPr lang="en-US" dirty="0"/>
              <a:t>Observations completed weeks 5-11</a:t>
            </a:r>
          </a:p>
          <a:p>
            <a:pPr lvl="1"/>
            <a:r>
              <a:rPr lang="en-US" dirty="0"/>
              <a:t>Report compiled prior to week 12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90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17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Satisfactory</a:t>
            </a:r>
          </a:p>
          <a:p>
            <a:r>
              <a:rPr lang="en-US" dirty="0"/>
              <a:t>Needs Improvement</a:t>
            </a:r>
          </a:p>
          <a:p>
            <a:pPr lvl="1"/>
            <a:r>
              <a:rPr lang="en-US" dirty="0"/>
              <a:t>Brief: Triggers a Mode B Comprehensive the following semester.</a:t>
            </a:r>
          </a:p>
          <a:p>
            <a:pPr lvl="1"/>
            <a:r>
              <a:rPr lang="en-US" dirty="0"/>
              <a:t>Comprehensive: Triggers a Mode B Remediation or, if called by the President, a Mode C.</a:t>
            </a:r>
          </a:p>
          <a:p>
            <a:r>
              <a:rPr lang="en-US" dirty="0"/>
              <a:t>Unsatisfactory</a:t>
            </a:r>
          </a:p>
          <a:p>
            <a:pPr lvl="1"/>
            <a:r>
              <a:rPr lang="en-US" dirty="0"/>
              <a:t>Brief: Triggers a Mode B Comprehensive the following semester (pp. 42) unless the President implements a Mode C (p. 43).</a:t>
            </a:r>
          </a:p>
          <a:p>
            <a:pPr lvl="1"/>
            <a:r>
              <a:rPr lang="en-US" dirty="0"/>
              <a:t>Comprehensive: Triggers a Mode C.</a:t>
            </a:r>
          </a:p>
        </p:txBody>
      </p:sp>
    </p:spTree>
    <p:extLst>
      <p:ext uri="{BB962C8B-B14F-4D97-AF65-F5344CB8AC3E}">
        <p14:creationId xmlns:p14="http://schemas.microsoft.com/office/powerpoint/2010/main" val="48059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163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Find What You Need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Helpful links:</a:t>
            </a:r>
          </a:p>
          <a:p>
            <a:pPr lvl="1"/>
            <a:r>
              <a:rPr lang="en-US" dirty="0"/>
              <a:t>Forms can be found under </a:t>
            </a:r>
            <a:r>
              <a:rPr lang="en-US" dirty="0" err="1"/>
              <a:t>InsideBC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Employee  Employee Forms  Human Resources, scroll to Faculty Evaluations.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There is also a link to Employee Forms on our website at </a:t>
            </a:r>
            <a:r>
              <a:rPr lang="en-US" dirty="0">
                <a:sym typeface="Wingdings" panose="05000000000000000000" pitchFamily="2" charset="2"/>
                <a:hlinkClick r:id="rId2"/>
              </a:rPr>
              <a:t>http://www.kccdcca.com/useful-forms.html</a:t>
            </a:r>
            <a:r>
              <a:rPr lang="en-US" dirty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Contract can be found on our website, </a:t>
            </a:r>
            <a:r>
              <a:rPr lang="en-US" dirty="0">
                <a:sym typeface="Wingdings" panose="05000000000000000000" pitchFamily="2" charset="2"/>
                <a:hlinkClick r:id="rId3"/>
              </a:rPr>
              <a:t>http://www.kccdcca.com/</a:t>
            </a:r>
            <a:r>
              <a:rPr lang="en-US" dirty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61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234</TotalTime>
  <Words>411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Century Schoolbook</vt:lpstr>
      <vt:lpstr>Wingdings</vt:lpstr>
      <vt:lpstr>Wingdings 2</vt:lpstr>
      <vt:lpstr>Oriel</vt:lpstr>
      <vt:lpstr>Mode B Faculty Evaluations</vt:lpstr>
      <vt:lpstr>Brief vs. Comprehensive</vt:lpstr>
      <vt:lpstr>Evaluation Packet: Brief and Comprehensive</vt:lpstr>
      <vt:lpstr>Questions?</vt:lpstr>
      <vt:lpstr>Committee Work</vt:lpstr>
      <vt:lpstr>Questions?</vt:lpstr>
      <vt:lpstr>Ratings</vt:lpstr>
      <vt:lpstr>Questions?</vt:lpstr>
      <vt:lpstr>Where to Find What You Need</vt:lpstr>
      <vt:lpstr>More Questions? Contact a Rep!</vt:lpstr>
    </vt:vector>
  </TitlesOfParts>
  <Company>Kern Community College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 B Faculty Evaluations</dc:title>
  <dc:creator>imguser</dc:creator>
  <cp:lastModifiedBy>Prof. Tatum</cp:lastModifiedBy>
  <cp:revision>33</cp:revision>
  <dcterms:created xsi:type="dcterms:W3CDTF">2020-01-13T22:11:36Z</dcterms:created>
  <dcterms:modified xsi:type="dcterms:W3CDTF">2024-02-05T14:45:48Z</dcterms:modified>
</cp:coreProperties>
</file>